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8" r:id="rId6"/>
    <p:sldId id="259" r:id="rId7"/>
    <p:sldId id="257" r:id="rId8"/>
    <p:sldId id="260" r:id="rId9"/>
    <p:sldId id="261" r:id="rId10"/>
    <p:sldId id="269" r:id="rId11"/>
    <p:sldId id="270" r:id="rId12"/>
    <p:sldId id="271" r:id="rId13"/>
    <p:sldId id="272" r:id="rId14"/>
    <p:sldId id="273" r:id="rId15"/>
    <p:sldId id="274" r:id="rId16"/>
    <p:sldId id="275" r:id="rId17"/>
    <p:sldId id="276" r:id="rId18"/>
    <p:sldId id="279" r:id="rId19"/>
    <p:sldId id="277" r:id="rId20"/>
    <p:sldId id="281" r:id="rId21"/>
    <p:sldId id="280" r:id="rId22"/>
    <p:sldId id="28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9/29/2020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9/29/2020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9/29/2020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9/29/2020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9/29/2020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‹nr.›</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6EAD14-ECBB-4956-B624-2AE11433B3DA}"/>
              </a:ext>
            </a:extLst>
          </p:cNvPr>
          <p:cNvSpPr>
            <a:spLocks noGrp="1"/>
          </p:cNvSpPr>
          <p:nvPr>
            <p:ph type="ctrTitle"/>
          </p:nvPr>
        </p:nvSpPr>
        <p:spPr/>
        <p:txBody>
          <a:bodyPr/>
          <a:lstStyle/>
          <a:p>
            <a:r>
              <a:rPr lang="nl-NL" dirty="0"/>
              <a:t>Begeleiden van medewerkers les 4</a:t>
            </a:r>
          </a:p>
        </p:txBody>
      </p:sp>
      <p:sp>
        <p:nvSpPr>
          <p:cNvPr id="3" name="Ondertitel 2">
            <a:extLst>
              <a:ext uri="{FF2B5EF4-FFF2-40B4-BE49-F238E27FC236}">
                <a16:creationId xmlns:a16="http://schemas.microsoft.com/office/drawing/2014/main" id="{B801FD57-AEF9-4545-9E8D-D08B7EDBD4A3}"/>
              </a:ext>
            </a:extLst>
          </p:cNvPr>
          <p:cNvSpPr>
            <a:spLocks noGrp="1"/>
          </p:cNvSpPr>
          <p:nvPr>
            <p:ph type="subTitle" idx="1"/>
          </p:nvPr>
        </p:nvSpPr>
        <p:spPr/>
        <p:txBody>
          <a:bodyPr>
            <a:normAutofit fontScale="92500" lnSpcReduction="20000"/>
          </a:bodyPr>
          <a:lstStyle/>
          <a:p>
            <a:r>
              <a:rPr lang="nl-NL" dirty="0"/>
              <a:t>Oefenen </a:t>
            </a:r>
          </a:p>
          <a:p>
            <a:r>
              <a:rPr lang="nl-NL" dirty="0"/>
              <a:t>Instrueren</a:t>
            </a:r>
          </a:p>
        </p:txBody>
      </p:sp>
      <p:pic>
        <p:nvPicPr>
          <p:cNvPr id="4" name="Afbeelding 3">
            <a:extLst>
              <a:ext uri="{FF2B5EF4-FFF2-40B4-BE49-F238E27FC236}">
                <a16:creationId xmlns:a16="http://schemas.microsoft.com/office/drawing/2014/main" id="{FF367D29-B7AD-4C7C-BA07-E0F43823A5A7}"/>
              </a:ext>
            </a:extLst>
          </p:cNvPr>
          <p:cNvPicPr>
            <a:picLocks noChangeAspect="1"/>
          </p:cNvPicPr>
          <p:nvPr/>
        </p:nvPicPr>
        <p:blipFill>
          <a:blip r:embed="rId2"/>
          <a:stretch>
            <a:fillRect/>
          </a:stretch>
        </p:blipFill>
        <p:spPr>
          <a:xfrm>
            <a:off x="7246454" y="3295157"/>
            <a:ext cx="3848100" cy="2895600"/>
          </a:xfrm>
          <a:prstGeom prst="rect">
            <a:avLst/>
          </a:prstGeom>
        </p:spPr>
      </p:pic>
    </p:spTree>
    <p:extLst>
      <p:ext uri="{BB962C8B-B14F-4D97-AF65-F5344CB8AC3E}">
        <p14:creationId xmlns:p14="http://schemas.microsoft.com/office/powerpoint/2010/main" val="743821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Duidelijk en concreet!!!</a:t>
            </a:r>
          </a:p>
        </p:txBody>
      </p:sp>
      <p:sp>
        <p:nvSpPr>
          <p:cNvPr id="3" name="Tijdelijke aanduiding voor inhoud 2"/>
          <p:cNvSpPr>
            <a:spLocks noGrp="1"/>
          </p:cNvSpPr>
          <p:nvPr>
            <p:ph idx="1"/>
          </p:nvPr>
        </p:nvSpPr>
        <p:spPr/>
        <p:txBody>
          <a:bodyPr>
            <a:normAutofit/>
          </a:bodyPr>
          <a:lstStyle/>
          <a:p>
            <a:pPr>
              <a:lnSpc>
                <a:spcPct val="100000"/>
              </a:lnSpc>
            </a:pPr>
            <a:r>
              <a:rPr lang="nl-NL" dirty="0"/>
              <a:t>Weet waarvoor we het doen!</a:t>
            </a:r>
          </a:p>
          <a:p>
            <a:pPr>
              <a:lnSpc>
                <a:spcPct val="100000"/>
              </a:lnSpc>
            </a:pPr>
            <a:endParaRPr lang="nl-NL" dirty="0"/>
          </a:p>
          <a:p>
            <a:pPr>
              <a:lnSpc>
                <a:spcPct val="100000"/>
              </a:lnSpc>
            </a:pPr>
            <a:r>
              <a:rPr lang="nl-NL" dirty="0"/>
              <a:t>Studenten leren hierdoor beter, duidelijk doel.</a:t>
            </a:r>
          </a:p>
        </p:txBody>
      </p:sp>
      <p:pic>
        <p:nvPicPr>
          <p:cNvPr id="4" name="Afbeelding 3"/>
          <p:cNvPicPr>
            <a:picLocks noChangeAspect="1"/>
          </p:cNvPicPr>
          <p:nvPr/>
        </p:nvPicPr>
        <p:blipFill>
          <a:blip r:embed="rId2"/>
          <a:stretch>
            <a:fillRect/>
          </a:stretch>
        </p:blipFill>
        <p:spPr>
          <a:xfrm>
            <a:off x="8683487" y="875839"/>
            <a:ext cx="1877731" cy="1304657"/>
          </a:xfrm>
          <a:prstGeom prst="rect">
            <a:avLst/>
          </a:prstGeom>
        </p:spPr>
      </p:pic>
    </p:spTree>
    <p:extLst>
      <p:ext uri="{BB962C8B-B14F-4D97-AF65-F5344CB8AC3E}">
        <p14:creationId xmlns:p14="http://schemas.microsoft.com/office/powerpoint/2010/main" val="16006085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De vaardigheid in stappen verdelen</a:t>
            </a:r>
            <a:br>
              <a:rPr lang="nl-NL" dirty="0"/>
            </a:br>
            <a:endParaRPr lang="nl-NL" dirty="0"/>
          </a:p>
        </p:txBody>
      </p:sp>
      <p:sp>
        <p:nvSpPr>
          <p:cNvPr id="3" name="Tijdelijke aanduiding voor inhoud 2"/>
          <p:cNvSpPr>
            <a:spLocks noGrp="1"/>
          </p:cNvSpPr>
          <p:nvPr>
            <p:ph idx="1"/>
          </p:nvPr>
        </p:nvSpPr>
        <p:spPr/>
        <p:txBody>
          <a:bodyPr>
            <a:normAutofit/>
          </a:bodyPr>
          <a:lstStyle/>
          <a:p>
            <a:pPr>
              <a:lnSpc>
                <a:spcPct val="100000"/>
              </a:lnSpc>
            </a:pPr>
            <a:r>
              <a:rPr lang="nl-NL" dirty="0"/>
              <a:t>Elk leerproces is in handelingsstappen en leerstappen te verdelen. </a:t>
            </a:r>
          </a:p>
          <a:p>
            <a:pPr marL="0" indent="0">
              <a:lnSpc>
                <a:spcPct val="100000"/>
              </a:lnSpc>
              <a:buNone/>
            </a:pPr>
            <a:endParaRPr lang="nl-NL" dirty="0"/>
          </a:p>
          <a:p>
            <a:pPr>
              <a:lnSpc>
                <a:spcPct val="100000"/>
              </a:lnSpc>
            </a:pPr>
            <a:r>
              <a:rPr lang="nl-NL" dirty="0"/>
              <a:t>Een ander voordeel is dat je meer inzicht krijgt in de moeilijkheidsgraad van een ogenschijnlijk gemakkelijke handeling.</a:t>
            </a:r>
          </a:p>
          <a:p>
            <a:pPr>
              <a:lnSpc>
                <a:spcPct val="100000"/>
              </a:lnSpc>
            </a:pPr>
            <a:endParaRPr lang="nl-NL" dirty="0"/>
          </a:p>
        </p:txBody>
      </p:sp>
      <p:pic>
        <p:nvPicPr>
          <p:cNvPr id="4" name="Afbeelding 3"/>
          <p:cNvPicPr>
            <a:picLocks noChangeAspect="1"/>
          </p:cNvPicPr>
          <p:nvPr/>
        </p:nvPicPr>
        <p:blipFill>
          <a:blip r:embed="rId2"/>
          <a:stretch>
            <a:fillRect/>
          </a:stretch>
        </p:blipFill>
        <p:spPr>
          <a:xfrm>
            <a:off x="9028043" y="643569"/>
            <a:ext cx="1877731" cy="1304657"/>
          </a:xfrm>
          <a:prstGeom prst="rect">
            <a:avLst/>
          </a:prstGeom>
        </p:spPr>
      </p:pic>
    </p:spTree>
    <p:extLst>
      <p:ext uri="{BB962C8B-B14F-4D97-AF65-F5344CB8AC3E}">
        <p14:creationId xmlns:p14="http://schemas.microsoft.com/office/powerpoint/2010/main" val="360248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Bepalen van de instructievorm</a:t>
            </a:r>
            <a:br>
              <a:rPr lang="nl-NL" dirty="0"/>
            </a:br>
            <a:endParaRPr lang="nl-NL" dirty="0"/>
          </a:p>
        </p:txBody>
      </p:sp>
      <p:sp>
        <p:nvSpPr>
          <p:cNvPr id="3" name="Tijdelijke aanduiding voor inhoud 2"/>
          <p:cNvSpPr>
            <a:spLocks noGrp="1"/>
          </p:cNvSpPr>
          <p:nvPr>
            <p:ph idx="1"/>
          </p:nvPr>
        </p:nvSpPr>
        <p:spPr/>
        <p:txBody>
          <a:bodyPr>
            <a:normAutofit/>
          </a:bodyPr>
          <a:lstStyle/>
          <a:p>
            <a:pPr marL="0" indent="0">
              <a:buNone/>
            </a:pPr>
            <a:endParaRPr lang="nl-NL" dirty="0"/>
          </a:p>
          <a:p>
            <a:r>
              <a:rPr lang="nl-NL" dirty="0"/>
              <a:t> Het bepalen van de instructievorm hangt altijd samen met het onderwerp van de instructie en de persoon of groep die je de instructie geeft. </a:t>
            </a:r>
          </a:p>
          <a:p>
            <a:endParaRPr lang="nl-NL" dirty="0"/>
          </a:p>
          <a:p>
            <a:endParaRPr lang="nl-NL" dirty="0"/>
          </a:p>
          <a:p>
            <a:r>
              <a:rPr lang="nl-NL" dirty="0"/>
              <a:t> Waar vindt de instructie plaats? </a:t>
            </a:r>
          </a:p>
          <a:p>
            <a:r>
              <a:rPr lang="nl-NL" dirty="0"/>
              <a:t> Voor wie of hoeveel personen is de instructie? </a:t>
            </a:r>
          </a:p>
          <a:p>
            <a:r>
              <a:rPr lang="nl-NL" dirty="0"/>
              <a:t> Wat weet de medewerker al of wat kan hij al?  </a:t>
            </a:r>
          </a:p>
          <a:p>
            <a:r>
              <a:rPr lang="nl-NL" dirty="0"/>
              <a:t> Past de instructie bij het doel dat ik wil bereiken? </a:t>
            </a:r>
          </a:p>
          <a:p>
            <a:endParaRPr lang="nl-NL" dirty="0"/>
          </a:p>
          <a:p>
            <a:endParaRPr lang="nl-NL" dirty="0"/>
          </a:p>
        </p:txBody>
      </p:sp>
      <p:pic>
        <p:nvPicPr>
          <p:cNvPr id="4" name="Afbeelding 3"/>
          <p:cNvPicPr>
            <a:picLocks noChangeAspect="1"/>
          </p:cNvPicPr>
          <p:nvPr/>
        </p:nvPicPr>
        <p:blipFill>
          <a:blip r:embed="rId2"/>
          <a:stretch>
            <a:fillRect/>
          </a:stretch>
        </p:blipFill>
        <p:spPr>
          <a:xfrm>
            <a:off x="9346096" y="643569"/>
            <a:ext cx="1877731" cy="1304657"/>
          </a:xfrm>
          <a:prstGeom prst="rect">
            <a:avLst/>
          </a:prstGeom>
        </p:spPr>
      </p:pic>
    </p:spTree>
    <p:extLst>
      <p:ext uri="{BB962C8B-B14F-4D97-AF65-F5344CB8AC3E}">
        <p14:creationId xmlns:p14="http://schemas.microsoft.com/office/powerpoint/2010/main" val="2991831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voorbeelden instructievormen</a:t>
            </a:r>
          </a:p>
        </p:txBody>
      </p:sp>
      <p:sp>
        <p:nvSpPr>
          <p:cNvPr id="3" name="Tijdelijke aanduiding voor inhoud 2"/>
          <p:cNvSpPr>
            <a:spLocks noGrp="1"/>
          </p:cNvSpPr>
          <p:nvPr>
            <p:ph idx="1"/>
          </p:nvPr>
        </p:nvSpPr>
        <p:spPr>
          <a:xfrm>
            <a:off x="838200" y="1690688"/>
            <a:ext cx="10918371" cy="5032375"/>
          </a:xfrm>
        </p:spPr>
        <p:txBody>
          <a:bodyPr>
            <a:normAutofit fontScale="47500" lnSpcReduction="20000"/>
          </a:bodyPr>
          <a:lstStyle/>
          <a:p>
            <a:endParaRPr lang="nl-NL" dirty="0"/>
          </a:p>
          <a:p>
            <a:r>
              <a:rPr lang="nl-NL" sz="4500" b="1" dirty="0"/>
              <a:t>Demonstratie, ‘voordoen’  </a:t>
            </a:r>
            <a:r>
              <a:rPr lang="nl-NL" sz="4500" dirty="0">
                <a:sym typeface="Wingdings" panose="05000000000000000000" pitchFamily="2" charset="2"/>
              </a:rPr>
              <a:t> </a:t>
            </a:r>
            <a:r>
              <a:rPr lang="nl-NL" sz="4500" dirty="0"/>
              <a:t>Laat de handeling zien, met eventueel een korte toelichting. Het voordeel van deze instructievorm is dat de handeling stap voor stap wordt voorgedaan. Dit kun je vaak ook laten zien aan meer personen tegelijk. Een nadeel van deze vorm is dat bij een te grote groep, niet iedereen het goed kan zien. </a:t>
            </a:r>
          </a:p>
          <a:p>
            <a:endParaRPr lang="nl-NL" sz="4500" dirty="0"/>
          </a:p>
          <a:p>
            <a:r>
              <a:rPr lang="nl-NL" sz="4500" b="1" dirty="0"/>
              <a:t> Instructievideo </a:t>
            </a:r>
            <a:r>
              <a:rPr lang="nl-NL" sz="4500" dirty="0">
                <a:sym typeface="Wingdings" panose="05000000000000000000" pitchFamily="2" charset="2"/>
              </a:rPr>
              <a:t> </a:t>
            </a:r>
            <a:r>
              <a:rPr lang="nl-NL" sz="4500" dirty="0"/>
              <a:t>Laat korte scènes zien, waarin wordt getoond hoe de medewerkster klanten te woord kan staan. Het voordeel van deze vorm van instructie is dat je ieder moment kan kijken naar de instructievideo. Nadeel hiervan is dat je niet direct op de situatie kunt inspelen. </a:t>
            </a:r>
          </a:p>
          <a:p>
            <a:endParaRPr lang="nl-NL" sz="4500" dirty="0"/>
          </a:p>
          <a:p>
            <a:r>
              <a:rPr lang="nl-NL" sz="4500" b="1" dirty="0"/>
              <a:t>Goed/fout-voorbeeld</a:t>
            </a:r>
            <a:r>
              <a:rPr lang="nl-NL" sz="4500" dirty="0"/>
              <a:t> </a:t>
            </a:r>
            <a:r>
              <a:rPr lang="nl-NL" sz="4500" dirty="0">
                <a:sym typeface="Wingdings" panose="05000000000000000000" pitchFamily="2" charset="2"/>
              </a:rPr>
              <a:t> </a:t>
            </a:r>
            <a:r>
              <a:rPr lang="nl-NL" sz="4500" dirty="0"/>
              <a:t>Laat een handeling of werkstuk zien, uitgevoerd op een manier zoals het niet moet. Daarna laat je hetzelfde zien, maar dan goed uitgevoerd. Een voordeel van deze instructievorm is dat je ziet wat fout is. Een nadeel kan zijn dat het foute en het goede voorbeeld door elkaar gehaald kunnen worden. Het is van belang dit goed duidelijk te maken.  </a:t>
            </a:r>
          </a:p>
        </p:txBody>
      </p:sp>
      <p:pic>
        <p:nvPicPr>
          <p:cNvPr id="4" name="Afbeelding 3"/>
          <p:cNvPicPr>
            <a:picLocks noChangeAspect="1"/>
          </p:cNvPicPr>
          <p:nvPr/>
        </p:nvPicPr>
        <p:blipFill>
          <a:blip r:embed="rId2"/>
          <a:stretch>
            <a:fillRect/>
          </a:stretch>
        </p:blipFill>
        <p:spPr>
          <a:xfrm>
            <a:off x="8749748" y="702156"/>
            <a:ext cx="1877731" cy="1304657"/>
          </a:xfrm>
          <a:prstGeom prst="rect">
            <a:avLst/>
          </a:prstGeom>
        </p:spPr>
      </p:pic>
    </p:spTree>
    <p:extLst>
      <p:ext uri="{BB962C8B-B14F-4D97-AF65-F5344CB8AC3E}">
        <p14:creationId xmlns:p14="http://schemas.microsoft.com/office/powerpoint/2010/main" val="1211321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a:xfrm>
            <a:off x="581193" y="2723835"/>
            <a:ext cx="11029615" cy="3678303"/>
          </a:xfrm>
        </p:spPr>
        <p:txBody>
          <a:bodyPr>
            <a:normAutofit fontScale="92500"/>
          </a:bodyPr>
          <a:lstStyle/>
          <a:p>
            <a:r>
              <a:rPr lang="nl-NL" b="1" dirty="0"/>
              <a:t>Uitleg geven </a:t>
            </a:r>
            <a:r>
              <a:rPr lang="nl-NL" dirty="0">
                <a:sym typeface="Wingdings" panose="05000000000000000000" pitchFamily="2" charset="2"/>
              </a:rPr>
              <a:t> </a:t>
            </a:r>
            <a:r>
              <a:rPr lang="nl-NL" dirty="0"/>
              <a:t>Verklaar begrippen of de toepassing van een regel als daar vragen over zijn. Gebruik daarbij voorbeelden die in de wereld van de vraagsteller passen. Je moet hierbij wel navragen of de boodschap helder is geweest. Een voordeel kan zijn dat de ontvanger door de voorbeelden goed begrijpt wat de bedoeling is. Een nadeel kan zijn dat je niet de juiste voorbeelden kunt bedenken, waardoor het verwarrend wordt voor de ontvanger.</a:t>
            </a:r>
          </a:p>
          <a:p>
            <a:endParaRPr lang="nl-NL" dirty="0"/>
          </a:p>
          <a:p>
            <a:r>
              <a:rPr lang="nl-NL" b="1" dirty="0"/>
              <a:t>Beeldmateriaal (stap voor stap met…) </a:t>
            </a:r>
            <a:r>
              <a:rPr lang="nl-NL" dirty="0">
                <a:sym typeface="Wingdings" panose="05000000000000000000" pitchFamily="2" charset="2"/>
              </a:rPr>
              <a:t> </a:t>
            </a:r>
            <a:r>
              <a:rPr lang="nl-NL" dirty="0"/>
              <a:t>Voor bepaalde handelingen kun je gebruikmaken van vakbladen, waarin met tekst en (misschien) beeld een handeling uitgelegd wordt. Een voordeel kan zijn dat de tekst verduidelijkt wordt door het beeld. Een nadeel kan zijn dat als het beeld ontbreekt, de handeling nog niet helemaal duidelijk is. </a:t>
            </a:r>
          </a:p>
          <a:p>
            <a:endParaRPr lang="nl-NL" dirty="0"/>
          </a:p>
          <a:p>
            <a:r>
              <a:rPr lang="nl-NL" b="1" dirty="0"/>
              <a:t>Praktijkkaart </a:t>
            </a:r>
            <a:r>
              <a:rPr lang="nl-NL" dirty="0">
                <a:sym typeface="Wingdings" panose="05000000000000000000" pitchFamily="2" charset="2"/>
              </a:rPr>
              <a:t> </a:t>
            </a:r>
            <a:r>
              <a:rPr lang="nl-NL" dirty="0"/>
              <a:t>Per onderwerp kun je gebruikmaken van praktijkkaarten. Hierop wordt met beeld en tekst duidelijk gemaakt hoe je een handeling of werkstuk gaat uitvoeren</a:t>
            </a:r>
          </a:p>
          <a:p>
            <a:endParaRPr lang="nl-NL" dirty="0"/>
          </a:p>
          <a:p>
            <a:endParaRPr lang="nl-NL" dirty="0"/>
          </a:p>
          <a:p>
            <a:endParaRPr lang="nl-NL" dirty="0"/>
          </a:p>
        </p:txBody>
      </p:sp>
      <p:pic>
        <p:nvPicPr>
          <p:cNvPr id="4" name="Afbeelding 3"/>
          <p:cNvPicPr>
            <a:picLocks noChangeAspect="1"/>
          </p:cNvPicPr>
          <p:nvPr/>
        </p:nvPicPr>
        <p:blipFill>
          <a:blip r:embed="rId2"/>
          <a:stretch>
            <a:fillRect/>
          </a:stretch>
        </p:blipFill>
        <p:spPr>
          <a:xfrm>
            <a:off x="9428448" y="556727"/>
            <a:ext cx="1877731" cy="1304657"/>
          </a:xfrm>
          <a:prstGeom prst="rect">
            <a:avLst/>
          </a:prstGeom>
        </p:spPr>
      </p:pic>
    </p:spTree>
    <p:extLst>
      <p:ext uri="{BB962C8B-B14F-4D97-AF65-F5344CB8AC3E}">
        <p14:creationId xmlns:p14="http://schemas.microsoft.com/office/powerpoint/2010/main" val="3656013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839936" y="654646"/>
            <a:ext cx="10515600" cy="1325563"/>
          </a:xfrm>
        </p:spPr>
        <p:txBody>
          <a:bodyPr>
            <a:normAutofit fontScale="90000"/>
          </a:bodyPr>
          <a:lstStyle/>
          <a:p>
            <a:r>
              <a:rPr lang="nl-NL" dirty="0"/>
              <a:t>Een goede instructie bestaat uit een aantal stappen. Deze zijn:</a:t>
            </a:r>
            <a:br>
              <a:rPr lang="nl-NL" dirty="0"/>
            </a:br>
            <a:endParaRPr lang="nl-NL" dirty="0"/>
          </a:p>
        </p:txBody>
      </p:sp>
      <p:sp>
        <p:nvSpPr>
          <p:cNvPr id="3" name="Tijdelijke aanduiding voor inhoud 2"/>
          <p:cNvSpPr>
            <a:spLocks noGrp="1"/>
          </p:cNvSpPr>
          <p:nvPr>
            <p:ph idx="1"/>
          </p:nvPr>
        </p:nvSpPr>
        <p:spPr/>
        <p:txBody>
          <a:bodyPr/>
          <a:lstStyle/>
          <a:p>
            <a:r>
              <a:rPr lang="nl-NL" dirty="0"/>
              <a:t>Stap 1: Bepaal wat u gaat instrueren.</a:t>
            </a:r>
          </a:p>
          <a:p>
            <a:r>
              <a:rPr lang="nl-NL" dirty="0"/>
              <a:t>Stap 2: Bereid de leerling voor.</a:t>
            </a:r>
          </a:p>
          <a:p>
            <a:r>
              <a:rPr lang="nl-NL" dirty="0"/>
              <a:t>Stap 3: Demonstreer de taak.</a:t>
            </a:r>
          </a:p>
          <a:p>
            <a:r>
              <a:rPr lang="nl-NL" dirty="0"/>
              <a:t>Stap 4: Laat de leerling de taak onder begeleiding doen.</a:t>
            </a:r>
          </a:p>
          <a:p>
            <a:r>
              <a:rPr lang="nl-NL" dirty="0"/>
              <a:t>Stap 5: Laat de leerling de taak alleen doen.</a:t>
            </a:r>
          </a:p>
        </p:txBody>
      </p:sp>
      <p:pic>
        <p:nvPicPr>
          <p:cNvPr id="4" name="Afbeelding 3"/>
          <p:cNvPicPr>
            <a:picLocks noChangeAspect="1"/>
          </p:cNvPicPr>
          <p:nvPr/>
        </p:nvPicPr>
        <p:blipFill>
          <a:blip r:embed="rId2"/>
          <a:stretch>
            <a:fillRect/>
          </a:stretch>
        </p:blipFill>
        <p:spPr>
          <a:xfrm>
            <a:off x="825141" y="596811"/>
            <a:ext cx="1877731" cy="1304657"/>
          </a:xfrm>
          <a:prstGeom prst="rect">
            <a:avLst/>
          </a:prstGeom>
        </p:spPr>
      </p:pic>
    </p:spTree>
    <p:extLst>
      <p:ext uri="{BB962C8B-B14F-4D97-AF65-F5344CB8AC3E}">
        <p14:creationId xmlns:p14="http://schemas.microsoft.com/office/powerpoint/2010/main" val="10438442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…is het begrepen?</a:t>
            </a:r>
          </a:p>
        </p:txBody>
      </p:sp>
      <p:sp>
        <p:nvSpPr>
          <p:cNvPr id="3" name="Tijdelijke aanduiding voor inhoud 2"/>
          <p:cNvSpPr>
            <a:spLocks noGrp="1"/>
          </p:cNvSpPr>
          <p:nvPr>
            <p:ph idx="1"/>
          </p:nvPr>
        </p:nvSpPr>
        <p:spPr/>
        <p:txBody>
          <a:bodyPr>
            <a:normAutofit/>
          </a:bodyPr>
          <a:lstStyle/>
          <a:p>
            <a:r>
              <a:rPr lang="nl-NL" b="1" dirty="0"/>
              <a:t>Gebruik tussentijdse terugkoppeling</a:t>
            </a:r>
          </a:p>
          <a:p>
            <a:pPr marL="0" indent="0">
              <a:buNone/>
            </a:pPr>
            <a:r>
              <a:rPr lang="nl-NL" dirty="0"/>
              <a:t>Om te voorkomen dat de medewerker de instructie niet begrijpt of het belang van de instructie niet snapt, kun je tussentijds terugkoppelen. Je vraagt dan tijdens de instructie aan de medewerker of hij het begrijpt.</a:t>
            </a:r>
          </a:p>
          <a:p>
            <a:pPr marL="0" indent="0">
              <a:buNone/>
            </a:pPr>
            <a:endParaRPr lang="nl-NL" b="1" dirty="0"/>
          </a:p>
          <a:p>
            <a:r>
              <a:rPr lang="nl-NL" b="1" dirty="0"/>
              <a:t>Communicatieve aandachtspunten</a:t>
            </a:r>
          </a:p>
          <a:p>
            <a:pPr marL="0" indent="0">
              <a:buNone/>
            </a:pPr>
            <a:r>
              <a:rPr lang="nl-NL" dirty="0"/>
              <a:t>Tijdens de tussentijdse terugkoppeling moet je letten op de verbale en non-verbale communicatieve aandachtspunten. Om duidelijk te krijgen of de medewerker de instructie heeft begrepen, kun je vragen of hij in stappen de instructie kan herhalen</a:t>
            </a:r>
          </a:p>
          <a:p>
            <a:pPr marL="0" indent="0">
              <a:buNone/>
            </a:pPr>
            <a:endParaRPr lang="nl-NL" dirty="0"/>
          </a:p>
          <a:p>
            <a:pPr marL="0" indent="0">
              <a:buNone/>
            </a:pPr>
            <a:r>
              <a:rPr lang="nl-NL" dirty="0"/>
              <a:t>Daarnaast is het belangrijk om tijdens de uitvoering meerdere malen te kijken en de medewerker bij </a:t>
            </a:r>
            <a:r>
              <a:rPr lang="nl-NL"/>
              <a:t>te sturen</a:t>
            </a:r>
            <a:endParaRPr lang="nl-NL" dirty="0"/>
          </a:p>
        </p:txBody>
      </p:sp>
      <p:pic>
        <p:nvPicPr>
          <p:cNvPr id="4" name="Afbeelding 3"/>
          <p:cNvPicPr>
            <a:picLocks noChangeAspect="1"/>
          </p:cNvPicPr>
          <p:nvPr/>
        </p:nvPicPr>
        <p:blipFill>
          <a:blip r:embed="rId2"/>
          <a:stretch>
            <a:fillRect/>
          </a:stretch>
        </p:blipFill>
        <p:spPr>
          <a:xfrm>
            <a:off x="8169492" y="702156"/>
            <a:ext cx="1877731" cy="1304657"/>
          </a:xfrm>
          <a:prstGeom prst="rect">
            <a:avLst/>
          </a:prstGeom>
        </p:spPr>
      </p:pic>
    </p:spTree>
    <p:extLst>
      <p:ext uri="{BB962C8B-B14F-4D97-AF65-F5344CB8AC3E}">
        <p14:creationId xmlns:p14="http://schemas.microsoft.com/office/powerpoint/2010/main" val="1437495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D43B20-E3E4-4A26-A7DF-3523408CEFB8}"/>
              </a:ext>
            </a:extLst>
          </p:cNvPr>
          <p:cNvSpPr>
            <a:spLocks noGrp="1"/>
          </p:cNvSpPr>
          <p:nvPr>
            <p:ph type="title"/>
          </p:nvPr>
        </p:nvSpPr>
        <p:spPr/>
        <p:txBody>
          <a:bodyPr/>
          <a:lstStyle/>
          <a:p>
            <a:r>
              <a:rPr lang="nl-NL" dirty="0"/>
              <a:t>Oefenen	</a:t>
            </a:r>
          </a:p>
        </p:txBody>
      </p:sp>
      <p:sp>
        <p:nvSpPr>
          <p:cNvPr id="3" name="Tijdelijke aanduiding voor inhoud 2">
            <a:extLst>
              <a:ext uri="{FF2B5EF4-FFF2-40B4-BE49-F238E27FC236}">
                <a16:creationId xmlns:a16="http://schemas.microsoft.com/office/drawing/2014/main" id="{79EDD46E-FECA-4E8E-80B3-7A04D4C3F5FC}"/>
              </a:ext>
            </a:extLst>
          </p:cNvPr>
          <p:cNvSpPr>
            <a:spLocks noGrp="1"/>
          </p:cNvSpPr>
          <p:nvPr>
            <p:ph idx="1"/>
          </p:nvPr>
        </p:nvSpPr>
        <p:spPr/>
        <p:txBody>
          <a:bodyPr/>
          <a:lstStyle/>
          <a:p>
            <a:r>
              <a:rPr lang="nl-NL" dirty="0"/>
              <a:t>Werkblad 6 en 7 instrueren</a:t>
            </a:r>
          </a:p>
          <a:p>
            <a:r>
              <a:rPr lang="nl-NL" dirty="0"/>
              <a:t>Laptop dicht!</a:t>
            </a:r>
          </a:p>
        </p:txBody>
      </p:sp>
    </p:spTree>
    <p:extLst>
      <p:ext uri="{BB962C8B-B14F-4D97-AF65-F5344CB8AC3E}">
        <p14:creationId xmlns:p14="http://schemas.microsoft.com/office/powerpoint/2010/main" val="554166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a:t>
            </a:r>
          </a:p>
        </p:txBody>
      </p:sp>
      <p:sp>
        <p:nvSpPr>
          <p:cNvPr id="3" name="Tijdelijke aanduiding voor inhoud 2"/>
          <p:cNvSpPr>
            <a:spLocks noGrp="1"/>
          </p:cNvSpPr>
          <p:nvPr>
            <p:ph idx="1"/>
          </p:nvPr>
        </p:nvSpPr>
        <p:spPr/>
        <p:txBody>
          <a:bodyPr/>
          <a:lstStyle/>
          <a:p>
            <a:r>
              <a:rPr lang="nl-NL" dirty="0"/>
              <a:t>Bedenk in tweetallen bij alle instructievormen één voorbeeld. </a:t>
            </a:r>
          </a:p>
          <a:p>
            <a:r>
              <a:rPr lang="nl-NL" dirty="0"/>
              <a:t>Je gaat er één demonstreren voor de klas!</a:t>
            </a:r>
          </a:p>
        </p:txBody>
      </p:sp>
    </p:spTree>
    <p:extLst>
      <p:ext uri="{BB962C8B-B14F-4D97-AF65-F5344CB8AC3E}">
        <p14:creationId xmlns:p14="http://schemas.microsoft.com/office/powerpoint/2010/main" val="579095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AD427D-F3DC-4400-907E-5318F5374EA4}"/>
              </a:ext>
            </a:extLst>
          </p:cNvPr>
          <p:cNvSpPr>
            <a:spLocks noGrp="1"/>
          </p:cNvSpPr>
          <p:nvPr>
            <p:ph type="title"/>
          </p:nvPr>
        </p:nvSpPr>
        <p:spPr/>
        <p:txBody>
          <a:bodyPr/>
          <a:lstStyle/>
          <a:p>
            <a:r>
              <a:rPr lang="nl-NL" dirty="0"/>
              <a:t>Planning</a:t>
            </a:r>
          </a:p>
        </p:txBody>
      </p:sp>
      <p:pic>
        <p:nvPicPr>
          <p:cNvPr id="4" name="Tijdelijke aanduiding voor inhoud 3">
            <a:extLst>
              <a:ext uri="{FF2B5EF4-FFF2-40B4-BE49-F238E27FC236}">
                <a16:creationId xmlns:a16="http://schemas.microsoft.com/office/drawing/2014/main" id="{77F4BA28-710E-45C3-BB13-05D3FAB198ED}"/>
              </a:ext>
            </a:extLst>
          </p:cNvPr>
          <p:cNvPicPr>
            <a:picLocks noGrp="1" noChangeAspect="1"/>
          </p:cNvPicPr>
          <p:nvPr>
            <p:ph idx="1"/>
          </p:nvPr>
        </p:nvPicPr>
        <p:blipFill>
          <a:blip r:embed="rId2"/>
          <a:stretch>
            <a:fillRect/>
          </a:stretch>
        </p:blipFill>
        <p:spPr>
          <a:xfrm>
            <a:off x="470855" y="2247189"/>
            <a:ext cx="10784109" cy="3908655"/>
          </a:xfrm>
          <a:prstGeom prst="rect">
            <a:avLst/>
          </a:prstGeom>
        </p:spPr>
      </p:pic>
    </p:spTree>
    <p:extLst>
      <p:ext uri="{BB962C8B-B14F-4D97-AF65-F5344CB8AC3E}">
        <p14:creationId xmlns:p14="http://schemas.microsoft.com/office/powerpoint/2010/main" val="2755324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43B9D2-70CA-4841-9B94-D5CE655C7AB9}"/>
              </a:ext>
            </a:extLst>
          </p:cNvPr>
          <p:cNvSpPr>
            <a:spLocks noGrp="1"/>
          </p:cNvSpPr>
          <p:nvPr>
            <p:ph type="title"/>
          </p:nvPr>
        </p:nvSpPr>
        <p:spPr/>
        <p:txBody>
          <a:bodyPr/>
          <a:lstStyle/>
          <a:p>
            <a:r>
              <a:rPr lang="nl-NL" dirty="0"/>
              <a:t>Opbouw gesprek</a:t>
            </a:r>
          </a:p>
        </p:txBody>
      </p:sp>
      <p:sp>
        <p:nvSpPr>
          <p:cNvPr id="3" name="Tijdelijke aanduiding voor inhoud 2">
            <a:extLst>
              <a:ext uri="{FF2B5EF4-FFF2-40B4-BE49-F238E27FC236}">
                <a16:creationId xmlns:a16="http://schemas.microsoft.com/office/drawing/2014/main" id="{86F7983E-0DE6-4DDA-B53A-2E597229E38A}"/>
              </a:ext>
            </a:extLst>
          </p:cNvPr>
          <p:cNvSpPr>
            <a:spLocks noGrp="1"/>
          </p:cNvSpPr>
          <p:nvPr>
            <p:ph idx="1"/>
          </p:nvPr>
        </p:nvSpPr>
        <p:spPr/>
        <p:txBody>
          <a:bodyPr/>
          <a:lstStyle/>
          <a:p>
            <a:pPr marL="0" indent="0">
              <a:buNone/>
            </a:pPr>
            <a:r>
              <a:rPr lang="nl-NL" sz="2000" b="1" dirty="0"/>
              <a:t>Hoe wil je het aanpakken?</a:t>
            </a:r>
          </a:p>
          <a:p>
            <a:pPr marL="0" indent="0">
              <a:buNone/>
            </a:pPr>
            <a:endParaRPr lang="nl-NL" sz="2000" b="1" dirty="0"/>
          </a:p>
          <a:p>
            <a:r>
              <a:rPr lang="nl-NL" dirty="0"/>
              <a:t>Openen (vertel waar je over wilt praten)</a:t>
            </a:r>
          </a:p>
          <a:p>
            <a:r>
              <a:rPr lang="nl-NL" dirty="0"/>
              <a:t>Informatie uitwisselen (vraag om informatie of geef informatie)</a:t>
            </a:r>
          </a:p>
          <a:p>
            <a:r>
              <a:rPr lang="nl-NL" dirty="0"/>
              <a:t>Naar het doel toe stappen (stimuleer om mee te denken aan een oplossing of aanpak van de inhoud van het gesprek)</a:t>
            </a:r>
          </a:p>
          <a:p>
            <a:r>
              <a:rPr lang="nl-NL" dirty="0"/>
              <a:t>Afsluiten (samenvatten/afspraken)</a:t>
            </a:r>
          </a:p>
          <a:p>
            <a:endParaRPr lang="nl-NL" dirty="0"/>
          </a:p>
        </p:txBody>
      </p:sp>
    </p:spTree>
    <p:extLst>
      <p:ext uri="{BB962C8B-B14F-4D97-AF65-F5344CB8AC3E}">
        <p14:creationId xmlns:p14="http://schemas.microsoft.com/office/powerpoint/2010/main" val="4236201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FAE8B12-C6D0-4B04-8CDD-951ABB7FFD52}"/>
              </a:ext>
            </a:extLst>
          </p:cNvPr>
          <p:cNvSpPr>
            <a:spLocks noGrp="1"/>
          </p:cNvSpPr>
          <p:nvPr>
            <p:ph type="title"/>
          </p:nvPr>
        </p:nvSpPr>
        <p:spPr/>
        <p:txBody>
          <a:bodyPr/>
          <a:lstStyle/>
          <a:p>
            <a:r>
              <a:rPr lang="nl-NL" dirty="0"/>
              <a:t>Informatie uitwisselen (erg belangrijk)</a:t>
            </a:r>
          </a:p>
        </p:txBody>
      </p:sp>
      <p:sp>
        <p:nvSpPr>
          <p:cNvPr id="3" name="Tijdelijke aanduiding voor inhoud 2">
            <a:extLst>
              <a:ext uri="{FF2B5EF4-FFF2-40B4-BE49-F238E27FC236}">
                <a16:creationId xmlns:a16="http://schemas.microsoft.com/office/drawing/2014/main" id="{41A43B6A-0FB9-4985-82C3-81C91CE889C3}"/>
              </a:ext>
            </a:extLst>
          </p:cNvPr>
          <p:cNvSpPr>
            <a:spLocks noGrp="1"/>
          </p:cNvSpPr>
          <p:nvPr>
            <p:ph idx="1"/>
          </p:nvPr>
        </p:nvSpPr>
        <p:spPr/>
        <p:txBody>
          <a:bodyPr/>
          <a:lstStyle/>
          <a:p>
            <a:r>
              <a:rPr lang="nl-NL" dirty="0"/>
              <a:t>Oefenen met werkblad 3</a:t>
            </a:r>
          </a:p>
          <a:p>
            <a:endParaRPr lang="nl-NL" dirty="0"/>
          </a:p>
          <a:p>
            <a:r>
              <a:rPr lang="nl-NL" dirty="0"/>
              <a:t>Neem een situatie in gedachten wat er gebeurd is op het bedrijf,  klasgenoten mogen alleen ja of nee antwoorden. </a:t>
            </a:r>
          </a:p>
          <a:p>
            <a:endParaRPr lang="nl-NL" dirty="0"/>
          </a:p>
          <a:p>
            <a:r>
              <a:rPr lang="nl-NL" dirty="0"/>
              <a:t>LSD!!!</a:t>
            </a:r>
          </a:p>
        </p:txBody>
      </p:sp>
    </p:spTree>
    <p:extLst>
      <p:ext uri="{BB962C8B-B14F-4D97-AF65-F5344CB8AC3E}">
        <p14:creationId xmlns:p14="http://schemas.microsoft.com/office/powerpoint/2010/main" val="240421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50D106-B255-4C24-809C-56E2E0204061}"/>
              </a:ext>
            </a:extLst>
          </p:cNvPr>
          <p:cNvSpPr>
            <a:spLocks noGrp="1"/>
          </p:cNvSpPr>
          <p:nvPr>
            <p:ph type="title"/>
          </p:nvPr>
        </p:nvSpPr>
        <p:spPr/>
        <p:txBody>
          <a:bodyPr/>
          <a:lstStyle/>
          <a:p>
            <a:r>
              <a:rPr lang="nl-NL" dirty="0"/>
              <a:t>Vorige les </a:t>
            </a:r>
          </a:p>
        </p:txBody>
      </p:sp>
      <p:sp>
        <p:nvSpPr>
          <p:cNvPr id="3" name="Tijdelijke aanduiding voor inhoud 2">
            <a:extLst>
              <a:ext uri="{FF2B5EF4-FFF2-40B4-BE49-F238E27FC236}">
                <a16:creationId xmlns:a16="http://schemas.microsoft.com/office/drawing/2014/main" id="{81C3961E-2937-48A9-B4E9-2D7A8BD287AE}"/>
              </a:ext>
            </a:extLst>
          </p:cNvPr>
          <p:cNvSpPr>
            <a:spLocks noGrp="1"/>
          </p:cNvSpPr>
          <p:nvPr>
            <p:ph idx="1"/>
          </p:nvPr>
        </p:nvSpPr>
        <p:spPr/>
        <p:txBody>
          <a:bodyPr/>
          <a:lstStyle/>
          <a:p>
            <a:r>
              <a:rPr lang="nl-NL" dirty="0"/>
              <a:t>Werkblad 2 (hoe ga jij om met conflicten?)</a:t>
            </a:r>
          </a:p>
          <a:p>
            <a:endParaRPr lang="nl-NL" dirty="0"/>
          </a:p>
          <a:p>
            <a:r>
              <a:rPr lang="nl-NL" dirty="0"/>
              <a:t>Op welke manieren kon je ook alweer met conflicten omgaan?</a:t>
            </a:r>
          </a:p>
          <a:p>
            <a:r>
              <a:rPr lang="nl-NL" dirty="0"/>
              <a:t>Aanpassen, vermijden, vechten, samenwerken en onderhandelen</a:t>
            </a:r>
          </a:p>
          <a:p>
            <a:endParaRPr lang="nl-NL" dirty="0"/>
          </a:p>
          <a:p>
            <a:r>
              <a:rPr lang="nl-NL" dirty="0"/>
              <a:t>Wat is het belangrijkste bij een conflict?</a:t>
            </a:r>
          </a:p>
          <a:p>
            <a:endParaRPr lang="nl-NL" dirty="0"/>
          </a:p>
        </p:txBody>
      </p:sp>
    </p:spTree>
    <p:extLst>
      <p:ext uri="{BB962C8B-B14F-4D97-AF65-F5344CB8AC3E}">
        <p14:creationId xmlns:p14="http://schemas.microsoft.com/office/powerpoint/2010/main" val="4079068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BB3821-C973-41D4-A996-1EAD7B4E5883}"/>
              </a:ext>
            </a:extLst>
          </p:cNvPr>
          <p:cNvSpPr>
            <a:spLocks noGrp="1"/>
          </p:cNvSpPr>
          <p:nvPr>
            <p:ph type="title"/>
          </p:nvPr>
        </p:nvSpPr>
        <p:spPr/>
        <p:txBody>
          <a:bodyPr/>
          <a:lstStyle/>
          <a:p>
            <a:r>
              <a:rPr lang="nl-NL" dirty="0"/>
              <a:t>Oefenen gesprek in tweetallen</a:t>
            </a:r>
          </a:p>
        </p:txBody>
      </p:sp>
      <p:sp>
        <p:nvSpPr>
          <p:cNvPr id="3" name="Tijdelijke aanduiding voor inhoud 2">
            <a:extLst>
              <a:ext uri="{FF2B5EF4-FFF2-40B4-BE49-F238E27FC236}">
                <a16:creationId xmlns:a16="http://schemas.microsoft.com/office/drawing/2014/main" id="{1647480C-3486-461F-A198-333F0B4E1D37}"/>
              </a:ext>
            </a:extLst>
          </p:cNvPr>
          <p:cNvSpPr>
            <a:spLocks noGrp="1"/>
          </p:cNvSpPr>
          <p:nvPr>
            <p:ph idx="1"/>
          </p:nvPr>
        </p:nvSpPr>
        <p:spPr/>
        <p:txBody>
          <a:bodyPr/>
          <a:lstStyle/>
          <a:p>
            <a:r>
              <a:rPr lang="nl-NL" dirty="0"/>
              <a:t>Slecht nieuws gesprek oefenen</a:t>
            </a:r>
          </a:p>
          <a:p>
            <a:endParaRPr lang="nl-NL" dirty="0"/>
          </a:p>
          <a:p>
            <a:endParaRPr lang="nl-NL" dirty="0"/>
          </a:p>
          <a:p>
            <a:endParaRPr lang="nl-NL" dirty="0"/>
          </a:p>
        </p:txBody>
      </p:sp>
    </p:spTree>
    <p:extLst>
      <p:ext uri="{BB962C8B-B14F-4D97-AF65-F5344CB8AC3E}">
        <p14:creationId xmlns:p14="http://schemas.microsoft.com/office/powerpoint/2010/main" val="2552652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D49685-ABAA-4766-A3F5-5CDD278CA152}"/>
              </a:ext>
            </a:extLst>
          </p:cNvPr>
          <p:cNvSpPr>
            <a:spLocks noGrp="1"/>
          </p:cNvSpPr>
          <p:nvPr>
            <p:ph type="title"/>
          </p:nvPr>
        </p:nvSpPr>
        <p:spPr/>
        <p:txBody>
          <a:bodyPr/>
          <a:lstStyle/>
          <a:p>
            <a:r>
              <a:rPr lang="nl-NL" dirty="0"/>
              <a:t>Vandaag instrueren</a:t>
            </a:r>
          </a:p>
        </p:txBody>
      </p:sp>
      <p:sp>
        <p:nvSpPr>
          <p:cNvPr id="3" name="Tijdelijke aanduiding voor inhoud 2">
            <a:extLst>
              <a:ext uri="{FF2B5EF4-FFF2-40B4-BE49-F238E27FC236}">
                <a16:creationId xmlns:a16="http://schemas.microsoft.com/office/drawing/2014/main" id="{AF5F89A4-385B-42F8-818B-032C494A17EE}"/>
              </a:ext>
            </a:extLst>
          </p:cNvPr>
          <p:cNvSpPr>
            <a:spLocks noGrp="1"/>
          </p:cNvSpPr>
          <p:nvPr>
            <p:ph idx="1"/>
          </p:nvPr>
        </p:nvSpPr>
        <p:spPr/>
        <p:txBody>
          <a:bodyPr/>
          <a:lstStyle/>
          <a:p>
            <a:endParaRPr lang="nl-NL" dirty="0"/>
          </a:p>
        </p:txBody>
      </p:sp>
    </p:spTree>
    <p:extLst>
      <p:ext uri="{BB962C8B-B14F-4D97-AF65-F5344CB8AC3E}">
        <p14:creationId xmlns:p14="http://schemas.microsoft.com/office/powerpoint/2010/main" val="2125971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Instrueren</a:t>
            </a:r>
          </a:p>
        </p:txBody>
      </p:sp>
      <p:pic>
        <p:nvPicPr>
          <p:cNvPr id="4" name="Afbeelding 3"/>
          <p:cNvPicPr>
            <a:picLocks noChangeAspect="1"/>
          </p:cNvPicPr>
          <p:nvPr/>
        </p:nvPicPr>
        <p:blipFill>
          <a:blip r:embed="rId2"/>
          <a:stretch>
            <a:fillRect/>
          </a:stretch>
        </p:blipFill>
        <p:spPr>
          <a:xfrm>
            <a:off x="8590722" y="702156"/>
            <a:ext cx="1877731" cy="1304657"/>
          </a:xfrm>
          <a:prstGeom prst="rect">
            <a:avLst/>
          </a:prstGeom>
        </p:spPr>
      </p:pic>
      <p:graphicFrame>
        <p:nvGraphicFramePr>
          <p:cNvPr id="5" name="Tabel 4"/>
          <p:cNvGraphicFramePr>
            <a:graphicFrameLocks noGrp="1"/>
          </p:cNvGraphicFramePr>
          <p:nvPr>
            <p:extLst>
              <p:ext uri="{D42A27DB-BD31-4B8C-83A1-F6EECF244321}">
                <p14:modId xmlns:p14="http://schemas.microsoft.com/office/powerpoint/2010/main" val="1887723975"/>
              </p:ext>
            </p:extLst>
          </p:nvPr>
        </p:nvGraphicFramePr>
        <p:xfrm>
          <a:off x="838200" y="2625384"/>
          <a:ext cx="10242851" cy="3148149"/>
        </p:xfrm>
        <a:graphic>
          <a:graphicData uri="http://schemas.openxmlformats.org/drawingml/2006/table">
            <a:tbl>
              <a:tblPr/>
              <a:tblGrid>
                <a:gridCol w="10242851">
                  <a:extLst>
                    <a:ext uri="{9D8B030D-6E8A-4147-A177-3AD203B41FA5}">
                      <a16:colId xmlns:a16="http://schemas.microsoft.com/office/drawing/2014/main" val="1583585848"/>
                    </a:ext>
                  </a:extLst>
                </a:gridCol>
              </a:tblGrid>
              <a:tr h="3148149">
                <a:tc>
                  <a:txBody>
                    <a:bodyPr/>
                    <a:lstStyle/>
                    <a:p>
                      <a:r>
                        <a:rPr lang="nl-NL" sz="2800" dirty="0"/>
                        <a:t>“Zorgen dat vorm en inhoud van de boodschap afgestemd worden op de groep, zodat het gewenste eindgedrag wordt vertoond</a:t>
                      </a:r>
                      <a:r>
                        <a:rPr lang="nl-NL" sz="2800" baseline="0" dirty="0"/>
                        <a:t>.”</a:t>
                      </a:r>
                    </a:p>
                    <a:p>
                      <a:endParaRPr lang="nl-NL" sz="2800" baseline="0" dirty="0"/>
                    </a:p>
                  </a:txBody>
                  <a:tcPr marL="87027" marR="87027" marT="43513" marB="43513" anchor="ctr">
                    <a:lnL>
                      <a:noFill/>
                    </a:lnL>
                    <a:lnR>
                      <a:noFill/>
                    </a:lnR>
                    <a:lnT>
                      <a:noFill/>
                    </a:lnT>
                    <a:lnB>
                      <a:noFill/>
                    </a:lnB>
                  </a:tcPr>
                </a:tc>
                <a:extLst>
                  <a:ext uri="{0D108BD9-81ED-4DB2-BD59-A6C34878D82A}">
                    <a16:rowId xmlns:a16="http://schemas.microsoft.com/office/drawing/2014/main" val="2238301135"/>
                  </a:ext>
                </a:extLst>
              </a:tr>
            </a:tbl>
          </a:graphicData>
        </a:graphic>
      </p:graphicFrame>
    </p:spTree>
    <p:extLst>
      <p:ext uri="{BB962C8B-B14F-4D97-AF65-F5344CB8AC3E}">
        <p14:creationId xmlns:p14="http://schemas.microsoft.com/office/powerpoint/2010/main" val="473094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p>
        </p:txBody>
      </p:sp>
      <p:sp>
        <p:nvSpPr>
          <p:cNvPr id="3" name="Tijdelijke aanduiding voor inhoud 2"/>
          <p:cNvSpPr>
            <a:spLocks noGrp="1"/>
          </p:cNvSpPr>
          <p:nvPr>
            <p:ph idx="1"/>
          </p:nvPr>
        </p:nvSpPr>
        <p:spPr/>
        <p:txBody>
          <a:bodyPr/>
          <a:lstStyle/>
          <a:p>
            <a:r>
              <a:rPr lang="nl-NL" dirty="0"/>
              <a:t>Als je een instructie gaat geven is het belangrijk deze goed voor te bereiden.</a:t>
            </a:r>
          </a:p>
          <a:p>
            <a:r>
              <a:rPr lang="nl-NL" dirty="0"/>
              <a:t>Bij het voorbereiden van een instructie is het belangrijk dat je:</a:t>
            </a:r>
          </a:p>
          <a:p>
            <a:endParaRPr lang="nl-NL" dirty="0"/>
          </a:p>
          <a:p>
            <a:pPr lvl="4"/>
            <a:r>
              <a:rPr lang="nl-NL" sz="2400" dirty="0"/>
              <a:t>Een duidelijk doel hebt vastgelegd</a:t>
            </a:r>
          </a:p>
          <a:p>
            <a:pPr lvl="4"/>
            <a:r>
              <a:rPr lang="nl-NL" sz="2400" dirty="0"/>
              <a:t>De instructie in stappen hebt opgedeeld</a:t>
            </a:r>
          </a:p>
          <a:p>
            <a:pPr lvl="4"/>
            <a:r>
              <a:rPr lang="nl-NL" sz="2400" dirty="0"/>
              <a:t>Een geschikte instructie vorm bedenkt</a:t>
            </a:r>
          </a:p>
        </p:txBody>
      </p:sp>
      <p:pic>
        <p:nvPicPr>
          <p:cNvPr id="4" name="Afbeelding 3"/>
          <p:cNvPicPr>
            <a:picLocks noChangeAspect="1"/>
          </p:cNvPicPr>
          <p:nvPr/>
        </p:nvPicPr>
        <p:blipFill>
          <a:blip r:embed="rId2"/>
          <a:stretch>
            <a:fillRect/>
          </a:stretch>
        </p:blipFill>
        <p:spPr>
          <a:xfrm>
            <a:off x="581192" y="346872"/>
            <a:ext cx="1877731" cy="1304657"/>
          </a:xfrm>
          <a:prstGeom prst="rect">
            <a:avLst/>
          </a:prstGeom>
        </p:spPr>
      </p:pic>
    </p:spTree>
    <p:extLst>
      <p:ext uri="{BB962C8B-B14F-4D97-AF65-F5344CB8AC3E}">
        <p14:creationId xmlns:p14="http://schemas.microsoft.com/office/powerpoint/2010/main" val="3762281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Doel vaststellen</a:t>
            </a:r>
          </a:p>
        </p:txBody>
      </p:sp>
      <p:sp>
        <p:nvSpPr>
          <p:cNvPr id="3" name="Tijdelijke aanduiding voor inhoud 2"/>
          <p:cNvSpPr>
            <a:spLocks noGrp="1"/>
          </p:cNvSpPr>
          <p:nvPr>
            <p:ph idx="1"/>
          </p:nvPr>
        </p:nvSpPr>
        <p:spPr/>
        <p:txBody>
          <a:bodyPr>
            <a:normAutofit/>
          </a:bodyPr>
          <a:lstStyle/>
          <a:p>
            <a:r>
              <a:rPr lang="nl-NL" dirty="0"/>
              <a:t>Wat moet de student weten, kunnen en hoe moet hij/zij zich gedragen (kennis, vaardigheden, houding)</a:t>
            </a:r>
            <a:endParaRPr lang="nl-NL" i="1" dirty="0"/>
          </a:p>
          <a:p>
            <a:endParaRPr lang="nl-NL" i="1" dirty="0"/>
          </a:p>
          <a:p>
            <a:endParaRPr lang="nl-NL" i="1" dirty="0"/>
          </a:p>
          <a:p>
            <a:r>
              <a:rPr lang="nl-NL" dirty="0"/>
              <a:t>Bij een praktijkinstructie zal de nadruk liggen op de handvaardigheid, waarbij technisch inzicht en persoonlijke inzet nodig zijn. Het is belangrijk dat het leerdoel duidelijk is.</a:t>
            </a:r>
          </a:p>
        </p:txBody>
      </p:sp>
      <p:pic>
        <p:nvPicPr>
          <p:cNvPr id="4" name="Afbeelding 3"/>
          <p:cNvPicPr>
            <a:picLocks noChangeAspect="1"/>
          </p:cNvPicPr>
          <p:nvPr/>
        </p:nvPicPr>
        <p:blipFill>
          <a:blip r:embed="rId2"/>
          <a:stretch>
            <a:fillRect/>
          </a:stretch>
        </p:blipFill>
        <p:spPr>
          <a:xfrm>
            <a:off x="8431696" y="643569"/>
            <a:ext cx="1877731" cy="1304657"/>
          </a:xfrm>
          <a:prstGeom prst="rect">
            <a:avLst/>
          </a:prstGeom>
        </p:spPr>
      </p:pic>
    </p:spTree>
    <p:extLst>
      <p:ext uri="{BB962C8B-B14F-4D97-AF65-F5344CB8AC3E}">
        <p14:creationId xmlns:p14="http://schemas.microsoft.com/office/powerpoint/2010/main" val="247373053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793C7D7F3BC946A5F2904ADE47754D" ma:contentTypeVersion="7" ma:contentTypeDescription="Een nieuw document maken." ma:contentTypeScope="" ma:versionID="3987f2e70c8afd74ee6c579d4fd1f5fd">
  <xsd:schema xmlns:xsd="http://www.w3.org/2001/XMLSchema" xmlns:xs="http://www.w3.org/2001/XMLSchema" xmlns:p="http://schemas.microsoft.com/office/2006/metadata/properties" xmlns:ns3="c2e09757-d42c-4fcd-ae27-c71d4b258210" targetNamespace="http://schemas.microsoft.com/office/2006/metadata/properties" ma:root="true" ma:fieldsID="092e3b75000aed4073912aba6db82d9c" ns3:_="">
    <xsd:import namespace="c2e09757-d42c-4fcd-ae27-c71d4b25821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e09757-d42c-4fcd-ae27-c71d4b2582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5995993-1D03-44F9-9F72-43A86339F8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e09757-d42c-4fcd-ae27-c71d4b2582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8EC578-12C1-43C5-ABD2-88ECB2CCF318}">
  <ds:schemaRefs>
    <ds:schemaRef ds:uri="http://schemas.microsoft.com/sharepoint/v3/contenttype/forms"/>
  </ds:schemaRefs>
</ds:datastoreItem>
</file>

<file path=customXml/itemProps3.xml><?xml version="1.0" encoding="utf-8"?>
<ds:datastoreItem xmlns:ds="http://schemas.openxmlformats.org/officeDocument/2006/customXml" ds:itemID="{66E9412C-D1ED-4933-8FF1-1F80A5487578}">
  <ds:schemaRefs>
    <ds:schemaRef ds:uri="http://schemas.microsoft.com/office/2006/metadata/properties"/>
    <ds:schemaRef ds:uri="http://purl.org/dc/terms/"/>
    <ds:schemaRef ds:uri="http://schemas.openxmlformats.org/package/2006/metadata/core-properties"/>
    <ds:schemaRef ds:uri="c2e09757-d42c-4fcd-ae27-c71d4b258210"/>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111</TotalTime>
  <Words>911</Words>
  <Application>Microsoft Office PowerPoint</Application>
  <PresentationFormat>Breedbeeld</PresentationFormat>
  <Paragraphs>92</Paragraphs>
  <Slides>19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19</vt:i4>
      </vt:variant>
    </vt:vector>
  </HeadingPairs>
  <TitlesOfParts>
    <vt:vector size="23" baseType="lpstr">
      <vt:lpstr>Gill Sans MT</vt:lpstr>
      <vt:lpstr>Wingdings</vt:lpstr>
      <vt:lpstr>Wingdings 2</vt:lpstr>
      <vt:lpstr>Dividend</vt:lpstr>
      <vt:lpstr>Begeleiden van medewerkers les 4</vt:lpstr>
      <vt:lpstr>Opbouw gesprek</vt:lpstr>
      <vt:lpstr>Informatie uitwisselen (erg belangrijk)</vt:lpstr>
      <vt:lpstr>Vorige les </vt:lpstr>
      <vt:lpstr>Oefenen gesprek in tweetallen</vt:lpstr>
      <vt:lpstr>Vandaag instrueren</vt:lpstr>
      <vt:lpstr>   Instrueren</vt:lpstr>
      <vt:lpstr>    </vt:lpstr>
      <vt:lpstr>   Doel vaststellen</vt:lpstr>
      <vt:lpstr>  Duidelijk en concreet!!!</vt:lpstr>
      <vt:lpstr>  De vaardigheid in stappen verdelen </vt:lpstr>
      <vt:lpstr>  Bepalen van de instructievorm </vt:lpstr>
      <vt:lpstr>   voorbeelden instructievormen</vt:lpstr>
      <vt:lpstr>PowerPoint-presentatie</vt:lpstr>
      <vt:lpstr>Een goede instructie bestaat uit een aantal stappen. Deze zijn: </vt:lpstr>
      <vt:lpstr>  …is het begrepen?</vt:lpstr>
      <vt:lpstr>Oefenen </vt:lpstr>
      <vt:lpstr>Opdracht</vt:lpstr>
      <vt:lpstr>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Regien Mendel - ten Napel</dc:creator>
  <cp:lastModifiedBy>Regien Mendel - ten Napel</cp:lastModifiedBy>
  <cp:revision>6</cp:revision>
  <dcterms:created xsi:type="dcterms:W3CDTF">2020-09-29T11:01:16Z</dcterms:created>
  <dcterms:modified xsi:type="dcterms:W3CDTF">2020-09-29T12:52:34Z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0x01010079793C7D7F3BC946A5F2904ADE47754D</vt:lpwstr>
  </property>
</Properties>
</file>